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433" r:id="rId3"/>
    <p:sldId id="436" r:id="rId4"/>
    <p:sldId id="325" r:id="rId5"/>
    <p:sldId id="327" r:id="rId6"/>
    <p:sldId id="449" r:id="rId7"/>
    <p:sldId id="450" r:id="rId8"/>
    <p:sldId id="451" r:id="rId9"/>
    <p:sldId id="452" r:id="rId10"/>
    <p:sldId id="453" r:id="rId11"/>
    <p:sldId id="454" r:id="rId12"/>
    <p:sldId id="455" r:id="rId13"/>
  </p:sldIdLst>
  <p:sldSz cx="6858000" cy="9906000" type="A4"/>
  <p:notesSz cx="6718300" cy="9867900"/>
  <p:defaultTextStyle>
    <a:defPPr>
      <a:defRPr lang="ko-KR"/>
    </a:defPPr>
    <a:lvl1pPr marL="0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60207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20414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80621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40829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801036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61243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21450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481657" algn="l" defTabSz="1120414" rtl="0" eaLnBrk="1" latinLnBrk="1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 userDrawn="1">
          <p15:clr>
            <a:srgbClr val="A4A3A4"/>
          </p15:clr>
        </p15:guide>
        <p15:guide id="2" pos="418" userDrawn="1">
          <p15:clr>
            <a:srgbClr val="A4A3A4"/>
          </p15:clr>
        </p15:guide>
        <p15:guide id="3" pos="543" userDrawn="1">
          <p15:clr>
            <a:srgbClr val="A4A3A4"/>
          </p15:clr>
        </p15:guide>
        <p15:guide id="4" pos="4016" userDrawn="1">
          <p15:clr>
            <a:srgbClr val="A4A3A4"/>
          </p15:clr>
        </p15:guide>
        <p15:guide id="5" orient="horz" pos="3537" userDrawn="1">
          <p15:clr>
            <a:srgbClr val="A4A3A4"/>
          </p15:clr>
        </p15:guide>
        <p15:guide id="6" pos="17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2F7385"/>
    <a:srgbClr val="44A4BD"/>
    <a:srgbClr val="F6F6F0"/>
    <a:srgbClr val="DDDBC4"/>
    <a:srgbClr val="ECF7F8"/>
    <a:srgbClr val="E3EBF5"/>
    <a:srgbClr val="96127D"/>
    <a:srgbClr val="E0CADE"/>
    <a:srgbClr val="9274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49" autoAdjust="0"/>
    <p:restoredTop sz="91727" autoAdjust="0"/>
  </p:normalViewPr>
  <p:slideViewPr>
    <p:cSldViewPr>
      <p:cViewPr varScale="1">
        <p:scale>
          <a:sx n="53" d="100"/>
          <a:sy n="53" d="100"/>
        </p:scale>
        <p:origin x="2670" y="90"/>
      </p:cViewPr>
      <p:guideLst>
        <p:guide orient="horz" pos="3158"/>
        <p:guide pos="418"/>
        <p:guide pos="543"/>
        <p:guide pos="4016"/>
        <p:guide orient="horz" pos="3537"/>
        <p:guide pos="17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60128" cy="6012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1263" cy="493395"/>
          </a:xfrm>
          <a:prstGeom prst="rect">
            <a:avLst/>
          </a:prstGeom>
        </p:spPr>
        <p:txBody>
          <a:bodyPr vert="horz" lIns="90571" tIns="45286" rIns="90571" bIns="4528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05484" y="2"/>
            <a:ext cx="2911263" cy="493395"/>
          </a:xfrm>
          <a:prstGeom prst="rect">
            <a:avLst/>
          </a:prstGeom>
        </p:spPr>
        <p:txBody>
          <a:bodyPr vert="horz" lIns="90571" tIns="45286" rIns="90571" bIns="45286" rtlCol="0"/>
          <a:lstStyle>
            <a:lvl1pPr algn="r">
              <a:defRPr sz="1200"/>
            </a:lvl1pPr>
          </a:lstStyle>
          <a:p>
            <a:fld id="{81191533-5745-4710-AB00-57948BE590F5}" type="datetimeFigureOut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79625" y="741363"/>
            <a:ext cx="2559050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71" tIns="45286" rIns="90571" bIns="4528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1830" y="4687253"/>
            <a:ext cx="5374640" cy="4440555"/>
          </a:xfrm>
          <a:prstGeom prst="rect">
            <a:avLst/>
          </a:prstGeom>
        </p:spPr>
        <p:txBody>
          <a:bodyPr vert="horz" lIns="90571" tIns="45286" rIns="90571" bIns="45286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794"/>
            <a:ext cx="2911263" cy="493395"/>
          </a:xfrm>
          <a:prstGeom prst="rect">
            <a:avLst/>
          </a:prstGeom>
        </p:spPr>
        <p:txBody>
          <a:bodyPr vert="horz" lIns="90571" tIns="45286" rIns="90571" bIns="4528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05484" y="9372794"/>
            <a:ext cx="2911263" cy="493395"/>
          </a:xfrm>
          <a:prstGeom prst="rect">
            <a:avLst/>
          </a:prstGeom>
        </p:spPr>
        <p:txBody>
          <a:bodyPr vert="horz" lIns="90571" tIns="45286" rIns="90571" bIns="45286" rtlCol="0" anchor="b"/>
          <a:lstStyle>
            <a:lvl1pPr algn="r">
              <a:defRPr sz="1200"/>
            </a:lvl1pPr>
          </a:lstStyle>
          <a:p>
            <a:fld id="{12FD20C5-5C05-4CA6-BB19-A3F4F5BD09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3252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60207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20414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680621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240829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801036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361243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3921450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481657" algn="l" defTabSz="1120414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" y="11746"/>
            <a:ext cx="6850879" cy="969485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1"/>
            <a:ext cx="5829301" cy="2123370"/>
          </a:xfr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1" y="5613399"/>
            <a:ext cx="4800600" cy="25315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0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40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01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61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21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81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81ACA-F15D-40D1-BE73-AF9E18A8E197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222088"/>
            <a:ext cx="1600200" cy="527403"/>
          </a:xfrm>
        </p:spPr>
        <p:txBody>
          <a:bodyPr/>
          <a:lstStyle>
            <a:lvl1pPr>
              <a:defRPr sz="1200" b="1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DBD5849-F468-22CC-43B9-000F195EB30A}"/>
              </a:ext>
            </a:extLst>
          </p:cNvPr>
          <p:cNvSpPr/>
          <p:nvPr userDrawn="1"/>
        </p:nvSpPr>
        <p:spPr>
          <a:xfrm>
            <a:off x="12032" y="503528"/>
            <a:ext cx="1943100" cy="12575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76811D7F-EA74-7A8C-E63E-2643B369790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71" y="763122"/>
            <a:ext cx="1254365" cy="57016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3587C07A-4399-B8EE-2272-C32348DEBE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83661" y="9349891"/>
            <a:ext cx="1716888" cy="2717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3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626545408"/>
              </p:ext>
            </p:extLst>
          </p:nvPr>
        </p:nvGraphicFramePr>
        <p:xfrm>
          <a:off x="573088" y="700088"/>
          <a:ext cx="5880100" cy="449262"/>
        </p:xfrm>
        <a:graphic>
          <a:graphicData uri="http://schemas.openxmlformats.org/drawingml/2006/table">
            <a:tbl>
              <a:tblPr/>
              <a:tblGrid>
                <a:gridCol w="588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92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T="45794" marB="4579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Line 23"/>
          <p:cNvSpPr>
            <a:spLocks noChangeShapeType="1"/>
          </p:cNvSpPr>
          <p:nvPr userDrawn="1"/>
        </p:nvSpPr>
        <p:spPr bwMode="auto">
          <a:xfrm>
            <a:off x="404813" y="512763"/>
            <a:ext cx="6048375" cy="0"/>
          </a:xfrm>
          <a:prstGeom prst="line">
            <a:avLst/>
          </a:prstGeom>
          <a:noFill/>
          <a:ln w="19050">
            <a:solidFill>
              <a:srgbClr val="44A4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8000" tIns="18000" rIns="18000" bIns="18000">
            <a:spAutoFit/>
          </a:bodyPr>
          <a:lstStyle/>
          <a:p>
            <a:endParaRPr lang="ko-KR" altLang="en-US"/>
          </a:p>
        </p:txBody>
      </p:sp>
      <p:sp>
        <p:nvSpPr>
          <p:cNvPr id="15" name="Line 25"/>
          <p:cNvSpPr>
            <a:spLocks noChangeShapeType="1"/>
          </p:cNvSpPr>
          <p:nvPr userDrawn="1"/>
        </p:nvSpPr>
        <p:spPr bwMode="auto">
          <a:xfrm flipH="1">
            <a:off x="1285875" y="228600"/>
            <a:ext cx="0" cy="284163"/>
          </a:xfrm>
          <a:prstGeom prst="line">
            <a:avLst/>
          </a:prstGeom>
          <a:noFill/>
          <a:ln w="19050">
            <a:solidFill>
              <a:srgbClr val="44A4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8000" tIns="18000" rIns="18000" bIns="18000">
            <a:spAutoFit/>
          </a:bodyPr>
          <a:lstStyle/>
          <a:p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3240" y="754798"/>
            <a:ext cx="6012800" cy="310842"/>
          </a:xfrm>
          <a:noFill/>
          <a:ln>
            <a:noFill/>
          </a:ln>
        </p:spPr>
        <p:txBody>
          <a:bodyPr>
            <a:noAutofit/>
          </a:bodyPr>
          <a:lstStyle>
            <a:lvl1pPr algn="l">
              <a:defRPr sz="1300" b="1">
                <a:solidFill>
                  <a:schemeClr val="tx1">
                    <a:lumMod val="95000"/>
                    <a:lumOff val="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8" name="타원 12"/>
          <p:cNvSpPr>
            <a:spLocks noChangeArrowheads="1"/>
          </p:cNvSpPr>
          <p:nvPr userDrawn="1"/>
        </p:nvSpPr>
        <p:spPr bwMode="auto">
          <a:xfrm>
            <a:off x="349250" y="700088"/>
            <a:ext cx="447675" cy="449262"/>
          </a:xfrm>
          <a:prstGeom prst="ellipse">
            <a:avLst/>
          </a:prstGeom>
          <a:solidFill>
            <a:srgbClr val="ECF7F8"/>
          </a:solidFill>
          <a:ln>
            <a:noFill/>
          </a:ln>
        </p:spPr>
        <p:txBody>
          <a:bodyPr lIns="18000" tIns="18000" rIns="18000" bIns="18000">
            <a:spAutoFit/>
          </a:bodyPr>
          <a:lstStyle/>
          <a:p>
            <a:pPr algn="r">
              <a:lnSpc>
                <a:spcPct val="140000"/>
              </a:lnSpc>
            </a:pPr>
            <a:endParaRPr lang="ko-KR" altLang="en-US"/>
          </a:p>
        </p:txBody>
      </p:sp>
      <p:sp>
        <p:nvSpPr>
          <p:cNvPr id="19" name="타원 13"/>
          <p:cNvSpPr>
            <a:spLocks noChangeArrowheads="1"/>
          </p:cNvSpPr>
          <p:nvPr userDrawn="1"/>
        </p:nvSpPr>
        <p:spPr bwMode="auto">
          <a:xfrm>
            <a:off x="447675" y="777875"/>
            <a:ext cx="287338" cy="287338"/>
          </a:xfrm>
          <a:prstGeom prst="ellipse">
            <a:avLst/>
          </a:prstGeom>
          <a:solidFill>
            <a:schemeClr val="bg1"/>
          </a:solidFill>
          <a:ln w="9525">
            <a:solidFill>
              <a:srgbClr val="BCC922"/>
            </a:solidFill>
            <a:round/>
            <a:headEnd/>
            <a:tailEnd/>
          </a:ln>
        </p:spPr>
        <p:txBody>
          <a:bodyPr lIns="18000" tIns="18000" rIns="18000" bIns="18000">
            <a:spAutoFit/>
          </a:bodyPr>
          <a:lstStyle/>
          <a:p>
            <a:pPr algn="r">
              <a:lnSpc>
                <a:spcPct val="140000"/>
              </a:lnSpc>
            </a:pPr>
            <a:endParaRPr lang="ko-KR" altLang="en-US"/>
          </a:p>
        </p:txBody>
      </p:sp>
      <p:sp>
        <p:nvSpPr>
          <p:cNvPr id="3" name="타원 2"/>
          <p:cNvSpPr/>
          <p:nvPr userDrawn="1"/>
        </p:nvSpPr>
        <p:spPr>
          <a:xfrm>
            <a:off x="4183440" y="9462600"/>
            <a:ext cx="240512" cy="240512"/>
          </a:xfrm>
          <a:prstGeom prst="ellipse">
            <a:avLst/>
          </a:prstGeom>
          <a:solidFill>
            <a:srgbClr val="44A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048006" y="9295965"/>
            <a:ext cx="523426" cy="527403"/>
          </a:xfrm>
        </p:spPr>
        <p:txBody>
          <a:bodyPr/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1264392" y="227848"/>
            <a:ext cx="16738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학생역량통합관리 시스템</a:t>
            </a:r>
            <a:endParaRPr lang="ko-KR" altLang="en-US" sz="1050" b="1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A412437-3371-E3D6-3672-7808F57ED0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7314" y="245904"/>
            <a:ext cx="756000" cy="21782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2669A31-B8ED-46FF-79A3-E6AE40CBD7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8608" y="842872"/>
            <a:ext cx="185764" cy="18100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1AFA5BD-B6AA-BB5B-B476-D659ECFAD30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55" y="9442173"/>
            <a:ext cx="619005" cy="28136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8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42216" y="123825"/>
            <a:ext cx="6615784" cy="93038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412750" y="911225"/>
            <a:ext cx="6188702" cy="85695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041" tIns="56021" rIns="112041" bIns="56021"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C5571-C329-4997-BF4F-9BFCBEB184DD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150817" y="9387145"/>
            <a:ext cx="523426" cy="527403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</a:defRPr>
            </a:lvl1pPr>
          </a:lstStyle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647866" y="176254"/>
            <a:ext cx="2028046" cy="267024"/>
          </a:xfrm>
          <a:prstGeom prst="rect">
            <a:avLst/>
          </a:prstGeom>
          <a:noFill/>
        </p:spPr>
        <p:txBody>
          <a:bodyPr wrap="none" lIns="112041" tIns="56021" rIns="112041" bIns="56021" rtlCol="0">
            <a:spAutoFit/>
          </a:bodyPr>
          <a:lstStyle/>
          <a:p>
            <a:pPr marL="0" marR="0" indent="0" algn="l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kern="1200" spc="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수업자료를 위한 동영상 만들기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4900672" y="9554835"/>
            <a:ext cx="1297076" cy="267024"/>
          </a:xfrm>
          <a:prstGeom prst="rect">
            <a:avLst/>
          </a:prstGeom>
          <a:noFill/>
        </p:spPr>
        <p:txBody>
          <a:bodyPr wrap="none" lIns="112041" tIns="56021" rIns="112041" bIns="56021" rtlCol="0">
            <a:spAutoFit/>
          </a:bodyPr>
          <a:lstStyle/>
          <a:p>
            <a:pPr marL="0" marR="0" indent="0" algn="l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우송대학교 기획처</a:t>
            </a:r>
            <a:endParaRPr lang="ko-KR" altLang="en-US" sz="10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3" name="그림 12" descr="Untitled-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39878" y="474327"/>
            <a:ext cx="410081" cy="360768"/>
          </a:xfrm>
          <a:prstGeom prst="rect">
            <a:avLst/>
          </a:prstGeom>
        </p:spPr>
      </p:pic>
      <p:sp>
        <p:nvSpPr>
          <p:cNvPr id="12" name="제목 1"/>
          <p:cNvSpPr>
            <a:spLocks noGrp="1"/>
          </p:cNvSpPr>
          <p:nvPr>
            <p:ph type="title" hasCustomPrompt="1"/>
          </p:nvPr>
        </p:nvSpPr>
        <p:spPr>
          <a:xfrm>
            <a:off x="733426" y="478837"/>
            <a:ext cx="6172200" cy="310842"/>
          </a:xfrm>
          <a:noFill/>
          <a:ln>
            <a:noFill/>
          </a:ln>
        </p:spPr>
        <p:txBody>
          <a:bodyPr>
            <a:noAutofit/>
          </a:bodyPr>
          <a:lstStyle>
            <a:lvl1pPr algn="l">
              <a:defRPr sz="1100" b="1">
                <a:solidFill>
                  <a:schemeClr val="tx1">
                    <a:lumMod val="95000"/>
                    <a:lumOff val="5000"/>
                  </a:schemeClr>
                </a:solidFill>
                <a:sym typeface="Wingdings"/>
              </a:defRPr>
            </a:lvl1pPr>
          </a:lstStyle>
          <a:p>
            <a:r>
              <a:rPr lang="ko-KR" altLang="en-US" dirty="0"/>
              <a:t>   마스터 제목 스타일 편집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1" cy="1967441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1" cy="2166936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020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204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8062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408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010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61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9214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816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1BE44-CF1C-4420-B72D-4B0A05F04B3E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899" y="2311400"/>
            <a:ext cx="3028950" cy="6537502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1" y="2311400"/>
            <a:ext cx="3028950" cy="6537502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98D25-3BF3-4907-95AA-7D408D638884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6"/>
            <a:ext cx="3030141" cy="92410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207" indent="0">
              <a:buNone/>
              <a:defRPr sz="2500" b="1"/>
            </a:lvl2pPr>
            <a:lvl3pPr marL="1120414" indent="0">
              <a:buNone/>
              <a:defRPr sz="2200" b="1"/>
            </a:lvl3pPr>
            <a:lvl4pPr marL="1680621" indent="0">
              <a:buNone/>
              <a:defRPr sz="2000" b="1"/>
            </a:lvl4pPr>
            <a:lvl5pPr marL="2240829" indent="0">
              <a:buNone/>
              <a:defRPr sz="2000" b="1"/>
            </a:lvl5pPr>
            <a:lvl6pPr marL="2801036" indent="0">
              <a:buNone/>
              <a:defRPr sz="2000" b="1"/>
            </a:lvl6pPr>
            <a:lvl7pPr marL="3361243" indent="0">
              <a:buNone/>
              <a:defRPr sz="2000" b="1"/>
            </a:lvl7pPr>
            <a:lvl8pPr marL="3921450" indent="0">
              <a:buNone/>
              <a:defRPr sz="2000" b="1"/>
            </a:lvl8pPr>
            <a:lvl9pPr marL="4481657" indent="0">
              <a:buNone/>
              <a:defRPr sz="20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5"/>
            <a:ext cx="3030141" cy="5707417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6"/>
            <a:ext cx="3031331" cy="92410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207" indent="0">
              <a:buNone/>
              <a:defRPr sz="2500" b="1"/>
            </a:lvl2pPr>
            <a:lvl3pPr marL="1120414" indent="0">
              <a:buNone/>
              <a:defRPr sz="2200" b="1"/>
            </a:lvl3pPr>
            <a:lvl4pPr marL="1680621" indent="0">
              <a:buNone/>
              <a:defRPr sz="2000" b="1"/>
            </a:lvl4pPr>
            <a:lvl5pPr marL="2240829" indent="0">
              <a:buNone/>
              <a:defRPr sz="2000" b="1"/>
            </a:lvl5pPr>
            <a:lvl6pPr marL="2801036" indent="0">
              <a:buNone/>
              <a:defRPr sz="2000" b="1"/>
            </a:lvl6pPr>
            <a:lvl7pPr marL="3361243" indent="0">
              <a:buNone/>
              <a:defRPr sz="2000" b="1"/>
            </a:lvl7pPr>
            <a:lvl8pPr marL="3921450" indent="0">
              <a:buNone/>
              <a:defRPr sz="2000" b="1"/>
            </a:lvl8pPr>
            <a:lvl9pPr marL="4481657" indent="0">
              <a:buNone/>
              <a:defRPr sz="20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5"/>
            <a:ext cx="3031331" cy="5707417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1DC8-5B2B-4CE2-9F35-F459D9F5AD57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61C0C-D768-4605-B902-91DF83B98710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91A4E-EC81-4E69-B3A6-5133B51E29CF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2" y="394406"/>
            <a:ext cx="2256234" cy="1678517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7"/>
            <a:ext cx="3833812" cy="845449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2" y="2072923"/>
            <a:ext cx="2256234" cy="6775980"/>
          </a:xfrm>
        </p:spPr>
        <p:txBody>
          <a:bodyPr/>
          <a:lstStyle>
            <a:lvl1pPr marL="0" indent="0">
              <a:buNone/>
              <a:defRPr sz="1700"/>
            </a:lvl1pPr>
            <a:lvl2pPr marL="560207" indent="0">
              <a:buNone/>
              <a:defRPr sz="1500"/>
            </a:lvl2pPr>
            <a:lvl3pPr marL="1120414" indent="0">
              <a:buNone/>
              <a:defRPr sz="1200"/>
            </a:lvl3pPr>
            <a:lvl4pPr marL="1680621" indent="0">
              <a:buNone/>
              <a:defRPr sz="1100"/>
            </a:lvl4pPr>
            <a:lvl5pPr marL="2240829" indent="0">
              <a:buNone/>
              <a:defRPr sz="1100"/>
            </a:lvl5pPr>
            <a:lvl6pPr marL="2801036" indent="0">
              <a:buNone/>
              <a:defRPr sz="1100"/>
            </a:lvl6pPr>
            <a:lvl7pPr marL="3361243" indent="0">
              <a:buNone/>
              <a:defRPr sz="1100"/>
            </a:lvl7pPr>
            <a:lvl8pPr marL="3921450" indent="0">
              <a:buNone/>
              <a:defRPr sz="1100"/>
            </a:lvl8pPr>
            <a:lvl9pPr marL="4481657" indent="0">
              <a:buNone/>
              <a:defRPr sz="1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3D4A1-546C-4B33-82E8-ECFF3EF2489A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199"/>
            <a:ext cx="4114800" cy="81862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20"/>
            <a:ext cx="4114800" cy="5943600"/>
          </a:xfrm>
        </p:spPr>
        <p:txBody>
          <a:bodyPr/>
          <a:lstStyle>
            <a:lvl1pPr marL="0" indent="0">
              <a:buNone/>
              <a:defRPr sz="3900"/>
            </a:lvl1pPr>
            <a:lvl2pPr marL="560207" indent="0">
              <a:buNone/>
              <a:defRPr sz="3400"/>
            </a:lvl2pPr>
            <a:lvl3pPr marL="1120414" indent="0">
              <a:buNone/>
              <a:defRPr sz="2900"/>
            </a:lvl3pPr>
            <a:lvl4pPr marL="1680621" indent="0">
              <a:buNone/>
              <a:defRPr sz="2500"/>
            </a:lvl4pPr>
            <a:lvl5pPr marL="2240829" indent="0">
              <a:buNone/>
              <a:defRPr sz="2500"/>
            </a:lvl5pPr>
            <a:lvl6pPr marL="2801036" indent="0">
              <a:buNone/>
              <a:defRPr sz="2500"/>
            </a:lvl6pPr>
            <a:lvl7pPr marL="3361243" indent="0">
              <a:buNone/>
              <a:defRPr sz="2500"/>
            </a:lvl7pPr>
            <a:lvl8pPr marL="3921450" indent="0">
              <a:buNone/>
              <a:defRPr sz="2500"/>
            </a:lvl8pPr>
            <a:lvl9pPr marL="4481657" indent="0">
              <a:buNone/>
              <a:defRPr sz="2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700"/>
            </a:lvl1pPr>
            <a:lvl2pPr marL="560207" indent="0">
              <a:buNone/>
              <a:defRPr sz="1500"/>
            </a:lvl2pPr>
            <a:lvl3pPr marL="1120414" indent="0">
              <a:buNone/>
              <a:defRPr sz="1200"/>
            </a:lvl3pPr>
            <a:lvl4pPr marL="1680621" indent="0">
              <a:buNone/>
              <a:defRPr sz="1100"/>
            </a:lvl4pPr>
            <a:lvl5pPr marL="2240829" indent="0">
              <a:buNone/>
              <a:defRPr sz="1100"/>
            </a:lvl5pPr>
            <a:lvl6pPr marL="2801036" indent="0">
              <a:buNone/>
              <a:defRPr sz="1100"/>
            </a:lvl6pPr>
            <a:lvl7pPr marL="3361243" indent="0">
              <a:buNone/>
              <a:defRPr sz="1100"/>
            </a:lvl7pPr>
            <a:lvl8pPr marL="3921450" indent="0">
              <a:buNone/>
              <a:defRPr sz="1100"/>
            </a:lvl8pPr>
            <a:lvl9pPr marL="4481657" indent="0">
              <a:buNone/>
              <a:defRPr sz="1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A6D4-42E2-4C82-9845-81E9D2E6E9FA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08B4F-93CE-48B6-8226-18E5F4632C73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1" y="396701"/>
            <a:ext cx="1543050" cy="845220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1" y="396701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170A1-62E7-4410-85AC-3566F0C719AE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1" y="396699"/>
            <a:ext cx="6172200" cy="1651001"/>
          </a:xfrm>
          <a:prstGeom prst="rect">
            <a:avLst/>
          </a:prstGeom>
        </p:spPr>
        <p:txBody>
          <a:bodyPr vert="horz" lIns="112041" tIns="56021" rIns="112041" bIns="5602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311400"/>
            <a:ext cx="6172200" cy="6537502"/>
          </a:xfrm>
          <a:prstGeom prst="rect">
            <a:avLst/>
          </a:prstGeom>
        </p:spPr>
        <p:txBody>
          <a:bodyPr vert="horz" lIns="112041" tIns="56021" rIns="112041" bIns="56021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3"/>
          </a:xfrm>
          <a:prstGeom prst="rect">
            <a:avLst/>
          </a:prstGeom>
        </p:spPr>
        <p:txBody>
          <a:bodyPr vert="horz" lIns="112041" tIns="56021" rIns="112041" bIns="560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FFB5A-177A-4318-A303-A1A4E5936E7C}" type="datetime1">
              <a:rPr lang="ko-KR" altLang="en-US" smtClean="0"/>
              <a:pPr/>
              <a:t>2024-08-26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3"/>
          </a:xfrm>
          <a:prstGeom prst="rect">
            <a:avLst/>
          </a:prstGeom>
        </p:spPr>
        <p:txBody>
          <a:bodyPr vert="horz" lIns="112041" tIns="56021" rIns="112041" bIns="560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이화교수학습센터 </a:t>
            </a:r>
            <a:r>
              <a:rPr lang="en-US" altLang="ko-KR"/>
              <a:t>/ </a:t>
            </a:r>
            <a:r>
              <a:rPr lang="ko-KR" altLang="en-US"/>
              <a:t>멀티미디어교육원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3"/>
          </a:xfrm>
          <a:prstGeom prst="rect">
            <a:avLst/>
          </a:prstGeom>
        </p:spPr>
        <p:txBody>
          <a:bodyPr vert="horz" lIns="112041" tIns="56021" rIns="112041" bIns="560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E8DB1-5999-4C55-9CB5-6539E3C5D6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ctr" defTabSz="1120414" rtl="0" eaLnBrk="1" latinLnBrk="1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155" indent="-420155" algn="l" defTabSz="1120414" rtl="0" eaLnBrk="1" latinLnBrk="1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10337" indent="-350129" algn="l" defTabSz="1120414" rtl="0" eaLnBrk="1" latinLnBrk="1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400518" indent="-280104" algn="l" defTabSz="1120414" rtl="0" eaLnBrk="1" latinLnBrk="1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60725" indent="-280104" algn="l" defTabSz="1120414" rtl="0" eaLnBrk="1" latinLnBrk="1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0932" indent="-280104" algn="l" defTabSz="1120414" rtl="0" eaLnBrk="1" latinLnBrk="1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81139" indent="-280104" algn="l" defTabSz="112041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41347" indent="-280104" algn="l" defTabSz="112041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01554" indent="-280104" algn="l" defTabSz="112041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761761" indent="-280104" algn="l" defTabSz="1120414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0207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0414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621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829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036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1243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1450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1657" algn="l" defTabSz="1120414" rtl="0" eaLnBrk="1" latinLnBrk="1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311164"/>
            <a:ext cx="6858000" cy="943435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3000">
                <a:schemeClr val="bg1">
                  <a:alpha val="46000"/>
                </a:schemeClr>
              </a:gs>
              <a:gs pos="100000">
                <a:schemeClr val="bg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041" tIns="56021" rIns="112041" bIns="56021"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D:\10_교수학습지원\06_가이드북\09_동영상제작\2_코어캠퍼스동영상제작\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580" y="683912"/>
            <a:ext cx="1124599" cy="112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40340" y="1826344"/>
            <a:ext cx="1580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pc="-50" dirty="0">
                <a:solidFill>
                  <a:srgbClr val="2F7385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http://career.wsu.ac.kr</a:t>
            </a:r>
            <a:endParaRPr lang="ko-KR" altLang="en-US" sz="1200" spc="-50" dirty="0">
              <a:solidFill>
                <a:srgbClr val="2F7385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5140340" y="2103343"/>
            <a:ext cx="1717660" cy="0"/>
          </a:xfrm>
          <a:prstGeom prst="line">
            <a:avLst/>
          </a:prstGeom>
          <a:ln w="28575">
            <a:solidFill>
              <a:srgbClr val="44A4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-9525" y="4892872"/>
            <a:ext cx="1565032" cy="0"/>
          </a:xfrm>
          <a:prstGeom prst="line">
            <a:avLst/>
          </a:prstGeom>
          <a:ln w="28575">
            <a:solidFill>
              <a:srgbClr val="44A4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64392" y="2743341"/>
            <a:ext cx="39614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400" b="1" dirty="0">
                <a:solidFill>
                  <a:srgbClr val="2F73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Sol</a:t>
            </a:r>
            <a:r>
              <a:rPr lang="ko-KR" altLang="en-US" sz="5400" b="1" dirty="0">
                <a:solidFill>
                  <a:srgbClr val="2F73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5400" b="1" dirty="0">
                <a:solidFill>
                  <a:srgbClr val="2F73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Dream+</a:t>
            </a:r>
            <a:endParaRPr lang="ko-KR" altLang="en-US" sz="5400" b="1" dirty="0">
              <a:solidFill>
                <a:srgbClr val="2F73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2772" y="3449800"/>
            <a:ext cx="49180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bg1">
                    <a:lumMod val="8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GUIDEBOOK</a:t>
            </a:r>
            <a:endParaRPr lang="ko-KR" altLang="en-US" sz="6000" b="1" dirty="0">
              <a:solidFill>
                <a:schemeClr val="bg1">
                  <a:lumMod val="8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43345" y="2367496"/>
            <a:ext cx="44999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우송대학교 학생역량통합관리 시스템 </a:t>
            </a:r>
            <a:endParaRPr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788093" y="4690489"/>
            <a:ext cx="30460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사용자</a:t>
            </a:r>
            <a:r>
              <a:rPr lang="en-US" altLang="ko-KR" sz="20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</a:t>
            </a:r>
            <a:r>
              <a:rPr lang="en-US" altLang="ko-KR" sz="20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2000" b="1" dirty="0" err="1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진로취업</a:t>
            </a:r>
            <a:r>
              <a:rPr lang="ko-KR" altLang="en-US" sz="20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설정 </a:t>
            </a:r>
            <a:endParaRPr lang="en-US" altLang="ko-KR" sz="2000" b="1" dirty="0"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목차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39" name="AutoShape 2"/>
          <p:cNvSpPr>
            <a:spLocks noChangeArrowheads="1"/>
          </p:cNvSpPr>
          <p:nvPr/>
        </p:nvSpPr>
        <p:spPr bwMode="auto">
          <a:xfrm>
            <a:off x="412870" y="1309687"/>
            <a:ext cx="5981700" cy="7775575"/>
          </a:xfrm>
          <a:prstGeom prst="roundRect">
            <a:avLst>
              <a:gd name="adj" fmla="val 2829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DDDDDD"/>
            </a:solidFill>
            <a:round/>
            <a:headEnd/>
            <a:tailEnd/>
          </a:ln>
        </p:spPr>
        <p:txBody>
          <a:bodyPr lIns="18000" tIns="18000" rIns="18000" bIns="18000" anchor="ctr">
            <a:spAutoFit/>
          </a:bodyPr>
          <a:lstStyle/>
          <a:p>
            <a:pPr algn="r">
              <a:lnSpc>
                <a:spcPct val="140000"/>
              </a:lnSpc>
            </a:pPr>
            <a:endParaRPr lang="ko-KR" altLang="en-US"/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620712" y="1665963"/>
            <a:ext cx="4070975" cy="421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228600" indent="-228600" eaLnBrk="1" hangingPunct="1">
              <a:lnSpc>
                <a:spcPct val="200000"/>
              </a:lnSpc>
              <a:buAutoNum type="arabicPeriod"/>
            </a:pPr>
            <a:r>
              <a:rPr lang="ko-KR" altLang="en-US" sz="1200" b="1" dirty="0">
                <a:solidFill>
                  <a:srgbClr val="00664D"/>
                </a:solidFill>
                <a:latin typeface="나눔고딕" pitchFamily="-84" charset="-127"/>
                <a:ea typeface="나눔고딕" pitchFamily="-84" charset="-127"/>
              </a:rPr>
              <a:t>시스템 초기화면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 1.1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통합로그인화면</a:t>
            </a:r>
            <a:endParaRPr lang="en-US" altLang="ko-KR" sz="1100" dirty="0">
              <a:latin typeface="나눔고딕" pitchFamily="-84" charset="-127"/>
              <a:ea typeface="나눔고딕" pitchFamily="-84" charset="-127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 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200" b="1" dirty="0">
                <a:solidFill>
                  <a:srgbClr val="00664D"/>
                </a:solidFill>
                <a:latin typeface="나눔고딕" pitchFamily="-84" charset="-127"/>
                <a:ea typeface="나눔고딕" pitchFamily="-84" charset="-127"/>
              </a:rPr>
              <a:t>2. </a:t>
            </a:r>
            <a:r>
              <a:rPr lang="ko-KR" altLang="en-US" sz="1200" b="1" dirty="0">
                <a:solidFill>
                  <a:srgbClr val="00664D"/>
                </a:solidFill>
                <a:latin typeface="나눔고딕" pitchFamily="-84" charset="-127"/>
                <a:ea typeface="나눔고딕" pitchFamily="-84" charset="-127"/>
              </a:rPr>
              <a:t>진로취업설정</a:t>
            </a:r>
            <a:endParaRPr lang="en-US" altLang="ko-KR" sz="1200" b="1" dirty="0">
              <a:solidFill>
                <a:srgbClr val="00664D"/>
              </a:solidFill>
              <a:latin typeface="나눔고딕" pitchFamily="-84" charset="-127"/>
              <a:ea typeface="나눔고딕" pitchFamily="-84" charset="-127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2.1 </a:t>
            </a:r>
            <a:r>
              <a:rPr lang="ko-KR" altLang="en-US" sz="1100" dirty="0" err="1">
                <a:latin typeface="나눔고딕" pitchFamily="-84" charset="-127"/>
                <a:ea typeface="나눔고딕" pitchFamily="-84" charset="-127"/>
              </a:rPr>
              <a:t>메인화면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 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2.2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일반기업 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2.3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공기업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(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공공기관포함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)</a:t>
            </a:r>
            <a:endParaRPr lang="ko-KR" altLang="en-US" sz="1100" dirty="0">
              <a:latin typeface="나눔고딕" pitchFamily="-84" charset="-127"/>
              <a:ea typeface="나눔고딕" pitchFamily="-84" charset="-127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2.4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공무원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2.5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해외취업</a:t>
            </a:r>
            <a:endParaRPr lang="en-US" altLang="ko-KR" sz="1100" dirty="0">
              <a:latin typeface="나눔고딕" pitchFamily="-84" charset="-127"/>
              <a:ea typeface="나눔고딕" pitchFamily="-84" charset="-127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2.6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진학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2.7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진로취업설정 </a:t>
            </a: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_ </a:t>
            </a:r>
            <a:r>
              <a:rPr lang="ko-KR" altLang="en-US" sz="1100" dirty="0">
                <a:latin typeface="나눔고딕" pitchFamily="-84" charset="-127"/>
                <a:ea typeface="나눔고딕" pitchFamily="-84" charset="-127"/>
              </a:rPr>
              <a:t>창업 및 기타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     </a:t>
            </a: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4899529" y="1706088"/>
            <a:ext cx="956606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lnSpc>
                <a:spcPct val="200000"/>
              </a:lnSpc>
            </a:pPr>
            <a:endParaRPr lang="en-US" altLang="ko-KR" sz="1100" dirty="0">
              <a:latin typeface="나눔고딕" pitchFamily="-84" charset="-127"/>
              <a:ea typeface="나눔고딕" pitchFamily="-84" charset="-127"/>
            </a:endParaRP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4</a:t>
            </a:r>
          </a:p>
          <a:p>
            <a:pPr algn="r" eaLnBrk="1" hangingPunct="1">
              <a:lnSpc>
                <a:spcPct val="200000"/>
              </a:lnSpc>
            </a:pPr>
            <a:endParaRPr lang="en-US" altLang="ko-KR" sz="1100" dirty="0">
              <a:latin typeface="나눔고딕" pitchFamily="-84" charset="-127"/>
              <a:ea typeface="나눔고딕" pitchFamily="-84" charset="-127"/>
            </a:endParaRPr>
          </a:p>
          <a:p>
            <a:pPr algn="r" eaLnBrk="1" hangingPunct="1">
              <a:lnSpc>
                <a:spcPct val="200000"/>
              </a:lnSpc>
            </a:pPr>
            <a:endParaRPr lang="en-US" altLang="ko-KR" sz="1100" dirty="0">
              <a:latin typeface="나눔고딕" pitchFamily="-84" charset="-127"/>
              <a:ea typeface="나눔고딕" pitchFamily="-84" charset="-127"/>
            </a:endParaRP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6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7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8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9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10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11</a:t>
            </a:r>
          </a:p>
          <a:p>
            <a:pPr algn="r" eaLnBrk="1" hangingPunct="1">
              <a:lnSpc>
                <a:spcPct val="200000"/>
              </a:lnSpc>
            </a:pPr>
            <a:r>
              <a:rPr lang="en-US" altLang="ko-KR" sz="1100" dirty="0">
                <a:latin typeface="나눔고딕" pitchFamily="-84" charset="-127"/>
                <a:ea typeface="나눔고딕" pitchFamily="-84" charset="-127"/>
              </a:rPr>
              <a:t>12</a:t>
            </a:r>
          </a:p>
        </p:txBody>
      </p:sp>
      <p:cxnSp>
        <p:nvCxnSpPr>
          <p:cNvPr id="5" name="직선 연결선 4"/>
          <p:cNvCxnSpPr/>
          <p:nvPr/>
        </p:nvCxnSpPr>
        <p:spPr>
          <a:xfrm flipH="1">
            <a:off x="2587208" y="2277720"/>
            <a:ext cx="2886144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H="1">
            <a:off x="2827949" y="3648312"/>
            <a:ext cx="2705532" cy="37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>
            <a:off x="2947976" y="4291592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2947976" y="4626339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3509319" y="3990952"/>
            <a:ext cx="2024162" cy="28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96ABB78F-03A0-4A60-A0BF-480C8E2A015E}"/>
              </a:ext>
            </a:extLst>
          </p:cNvPr>
          <p:cNvCxnSpPr/>
          <p:nvPr/>
        </p:nvCxnSpPr>
        <p:spPr>
          <a:xfrm flipH="1">
            <a:off x="3008104" y="4979021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F59D891D-4CBD-4F0C-9613-01C5E65AFC74}"/>
              </a:ext>
            </a:extLst>
          </p:cNvPr>
          <p:cNvCxnSpPr/>
          <p:nvPr/>
        </p:nvCxnSpPr>
        <p:spPr>
          <a:xfrm flipH="1">
            <a:off x="3008104" y="5313768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73933C96-FFFD-4CF4-8F66-0617B143191E}"/>
              </a:ext>
            </a:extLst>
          </p:cNvPr>
          <p:cNvCxnSpPr/>
          <p:nvPr/>
        </p:nvCxnSpPr>
        <p:spPr>
          <a:xfrm flipH="1">
            <a:off x="3023504" y="5649484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72F9B7A4-C761-4982-858D-903D853CC2A5}"/>
              </a:ext>
            </a:extLst>
          </p:cNvPr>
          <p:cNvCxnSpPr/>
          <p:nvPr/>
        </p:nvCxnSpPr>
        <p:spPr>
          <a:xfrm flipH="1">
            <a:off x="3033528" y="3329544"/>
            <a:ext cx="25200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911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04264" y="1706088"/>
            <a:ext cx="5139387" cy="2123370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>
                <a:solidFill>
                  <a:schemeClr val="bg1">
                    <a:lumMod val="6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  </a:t>
            </a:r>
            <a:r>
              <a:rPr lang="ko-KR" altLang="en-US" sz="36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시스템 초기화면</a:t>
            </a:r>
            <a:endParaRPr lang="ko-KR" altLang="en-US" sz="7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4136" y="4424351"/>
            <a:ext cx="487036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120414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우송대학교 학생역량통합관리 시스템 초기화면은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1120414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로그인 화면에서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ID(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학번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비밀번호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우리대학 통합정보시스템과 동일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를 입력 후 이용 가능합니다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</a:p>
          <a:p>
            <a:pPr marL="0" marR="0" lvl="0" indent="0" algn="l" defTabSz="1120414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1120414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1189024" y="4772616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1189024" y="5105991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1189024" y="5439366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91314"/>
              </p:ext>
            </p:extLst>
          </p:nvPr>
        </p:nvGraphicFramePr>
        <p:xfrm>
          <a:off x="1204264" y="6132512"/>
          <a:ext cx="4644132" cy="2880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7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MY </a:t>
                      </a:r>
                      <a:r>
                        <a:rPr lang="en-US" altLang="ko-KR" sz="10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SolDream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+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해당 학생에 대한 학적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이력 전반에 대한 종합이력차트</a:t>
                      </a:r>
                      <a:endParaRPr lang="ko-KR" alt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비교과프로그램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교내에서 진행하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는 각종 </a:t>
                      </a:r>
                      <a:r>
                        <a:rPr 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비교과활동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312934718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05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MY</a:t>
                      </a:r>
                      <a:r>
                        <a:rPr lang="en-US" altLang="ko-KR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 CDR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05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Career</a:t>
                      </a:r>
                      <a:r>
                        <a:rPr lang="en-US" altLang="ko-KR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 Development </a:t>
                      </a:r>
                      <a:r>
                        <a:rPr lang="en-US" altLang="ko-KR" sz="1050" kern="100" baseline="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Raodmap</a:t>
                      </a:r>
                      <a:r>
                        <a:rPr lang="en-US" altLang="ko-KR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은 학생 중심 </a:t>
                      </a:r>
                      <a:r>
                        <a:rPr lang="ko-KR" altLang="en-US" sz="1050" kern="100" baseline="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자율형</a:t>
                      </a:r>
                      <a:r>
                        <a:rPr lang="ko-KR" altLang="en-US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 교육과정입니다</a:t>
                      </a:r>
                      <a:r>
                        <a:rPr lang="en-US" altLang="ko-KR" sz="105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. 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대 핵심역량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교과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</a:t>
                      </a:r>
                      <a:r>
                        <a:rPr lang="ko-KR" altLang="en-US" sz="10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비교과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이수에 따른 역량을 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개로 분류한 핵심역량 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핵심역량진단검사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대 핵심역량과 하위 역량에 따른</a:t>
                      </a:r>
                      <a:r>
                        <a:rPr lang="ko-KR" altLang="en-US" sz="100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핵심역량진단검사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sz="10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진로설정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총 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가지 </a:t>
                      </a:r>
                      <a:r>
                        <a:rPr lang="ko-KR" altLang="en-US" sz="10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진로방향에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대한 선택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7019465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altLang="en-US" sz="105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전문가상담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5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지도교수 및 분야별 전문가와의 상담 활동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268967384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sz="1000" kern="10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이력서 작성</a:t>
                      </a:r>
                      <a:endParaRPr lang="ko-KR" sz="1050" kern="10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신상정보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학력</a:t>
                      </a:r>
                      <a:r>
                        <a:rPr lang="en-US" alt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0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이력 등 나의 이력서 작성하기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sz="1000" kern="10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자기소개서 작성</a:t>
                      </a:r>
                      <a:endParaRPr lang="ko-KR" sz="1050" kern="10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회사별</a:t>
                      </a:r>
                      <a:r>
                        <a:rPr 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sz="10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직무별</a:t>
                      </a:r>
                      <a:r>
                        <a:rPr lang="ko-KR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자기소개서 작성하기</a:t>
                      </a:r>
                      <a:endParaRPr lang="ko-KR" sz="105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506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1.1 </a:t>
            </a:r>
            <a:r>
              <a:rPr lang="ko-KR" altLang="en-US" dirty="0"/>
              <a:t>통합로그인</a:t>
            </a:r>
            <a:r>
              <a:rPr lang="en-US" altLang="ko-KR" dirty="0"/>
              <a:t> </a:t>
            </a:r>
            <a:r>
              <a:rPr lang="ko-KR" altLang="en-US" dirty="0"/>
              <a:t>화면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8DB1-5999-4C55-9CB5-6539E3C5D691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100" b="1" dirty="0">
                <a:solidFill>
                  <a:srgbClr val="44A4B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1100" b="1" dirty="0">
                <a:solidFill>
                  <a:srgbClr val="44A4B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2253" y="1465576"/>
            <a:ext cx="5699253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우송대학교 공통 로그인 화면입니다</a:t>
            </a:r>
            <a:r>
              <a:rPr lang="en-US" altLang="ko-KR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학교 포탈 아이디</a:t>
            </a:r>
            <a:r>
              <a:rPr lang="en-US" altLang="ko-KR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학번</a:t>
            </a:r>
            <a:r>
              <a:rPr lang="en-US" altLang="ko-KR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패스워드로 로그인 가능합니다</a:t>
            </a:r>
            <a:r>
              <a:rPr lang="en-US" altLang="ko-KR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585320" y="6413283"/>
            <a:ext cx="5699125" cy="1183660"/>
          </a:xfrm>
          <a:prstGeom prst="rect">
            <a:avLst/>
          </a:prstGeom>
        </p:spPr>
        <p:txBody>
          <a:bodyPr vert="horz" lIns="112041" tIns="56021" rIns="112041" bIns="56021" rtlCol="0">
            <a:normAutofit/>
          </a:bodyPr>
          <a:lstStyle/>
          <a:p>
            <a:pPr marL="228600" lvl="0" indent="-228600">
              <a:lnSpc>
                <a:spcPct val="150000"/>
              </a:lnSpc>
              <a:spcBef>
                <a:spcPct val="20000"/>
              </a:spcBef>
              <a:spcAft>
                <a:spcPts val="800"/>
              </a:spcAft>
              <a:buAutoNum type="arabicPeriod"/>
              <a:tabLst>
                <a:tab pos="180975" algn="l"/>
              </a:tabLst>
              <a:defRPr/>
            </a:pP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ID(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비밀번호를 입력하신 후 이용</a:t>
            </a:r>
            <a:endParaRPr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50000"/>
              </a:lnSpc>
              <a:spcBef>
                <a:spcPct val="20000"/>
              </a:spcBef>
              <a:spcAft>
                <a:spcPts val="800"/>
              </a:spcAft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공지사항 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관리자 기능 설정을 통해 로그인 이전 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초기화면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표현 여부 선택 시 표현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28600" lvl="0" indent="-228600">
              <a:lnSpc>
                <a:spcPct val="150000"/>
              </a:lnSpc>
              <a:spcBef>
                <a:spcPct val="20000"/>
              </a:spcBef>
              <a:spcAft>
                <a:spcPts val="800"/>
              </a:spcAft>
              <a:buFont typeface="Arial" pitchFamily="34" charset="0"/>
              <a:buAutoNum type="arabicPeriod"/>
              <a:tabLst>
                <a:tab pos="180975" algn="l"/>
              </a:tabLst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264392" y="4291592"/>
            <a:ext cx="266420" cy="261610"/>
            <a:chOff x="4932200" y="6636584"/>
            <a:chExt cx="266420" cy="261610"/>
          </a:xfrm>
        </p:grpSpPr>
        <p:sp>
          <p:nvSpPr>
            <p:cNvPr id="26" name="타원 25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932200" y="6636584"/>
              <a:ext cx="26642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b="1" dirty="0">
                  <a:solidFill>
                    <a:schemeClr val="bg1"/>
                  </a:solidFill>
                </a:rPr>
                <a:t>1</a:t>
              </a:r>
              <a:endParaRPr lang="ko-KR" altLang="en-US" sz="105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모서리가 둥근 직사각형 23"/>
          <p:cNvSpPr/>
          <p:nvPr/>
        </p:nvSpPr>
        <p:spPr>
          <a:xfrm>
            <a:off x="1550894" y="4389914"/>
            <a:ext cx="1382944" cy="360768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9525">
                <a:solidFill>
                  <a:schemeClr val="tx1"/>
                </a:solidFill>
              </a:ln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12" y="2719110"/>
            <a:ext cx="5529606" cy="2306856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</p:pic>
      <p:sp>
        <p:nvSpPr>
          <p:cNvPr id="16" name="모서리가 둥근 직사각형 15"/>
          <p:cNvSpPr/>
          <p:nvPr/>
        </p:nvSpPr>
        <p:spPr>
          <a:xfrm>
            <a:off x="1160094" y="3369834"/>
            <a:ext cx="1439471" cy="595304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9525">
                <a:solidFill>
                  <a:schemeClr val="tx1"/>
                </a:solidFill>
              </a:ln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937844" y="3248318"/>
            <a:ext cx="266420" cy="261610"/>
            <a:chOff x="4932200" y="6636584"/>
            <a:chExt cx="266420" cy="261610"/>
          </a:xfrm>
        </p:grpSpPr>
        <p:sp>
          <p:nvSpPr>
            <p:cNvPr id="18" name="타원 1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932200" y="6636584"/>
              <a:ext cx="26642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b="1" dirty="0">
                  <a:solidFill>
                    <a:schemeClr val="bg1"/>
                  </a:solidFill>
                </a:rPr>
                <a:t>1</a:t>
              </a:r>
              <a:endParaRPr lang="ko-KR" altLang="en-US" sz="105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모서리가 둥근 직사각형 20"/>
          <p:cNvSpPr/>
          <p:nvPr/>
        </p:nvSpPr>
        <p:spPr>
          <a:xfrm>
            <a:off x="3356534" y="3138133"/>
            <a:ext cx="2778226" cy="1501985"/>
          </a:xfrm>
          <a:prstGeom prst="roundRect">
            <a:avLst>
              <a:gd name="adj" fmla="val 6795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9525">
                <a:solidFill>
                  <a:schemeClr val="tx1"/>
                </a:solidFill>
              </a:ln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6095086" y="3007328"/>
            <a:ext cx="263214" cy="253916"/>
            <a:chOff x="4932200" y="6636584"/>
            <a:chExt cx="263214" cy="253916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321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b="1" dirty="0">
                  <a:solidFill>
                    <a:schemeClr val="bg1"/>
                  </a:solidFill>
                </a:rPr>
                <a:t>2</a:t>
              </a:r>
              <a:endParaRPr lang="ko-KR" altLang="en-US" sz="105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5016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/>
          <a:srcRect l="6358" t="6409" r="5562" b="80457"/>
          <a:stretch/>
        </p:blipFill>
        <p:spPr>
          <a:xfrm>
            <a:off x="1201550" y="8116779"/>
            <a:ext cx="4713286" cy="68432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89024" y="1706088"/>
            <a:ext cx="5154627" cy="2123370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>
                <a:solidFill>
                  <a:schemeClr val="bg1">
                    <a:lumMod val="6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</a:t>
            </a:r>
            <a:r>
              <a:rPr lang="en-US" altLang="ko-KR" sz="4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4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진로취업설정</a:t>
            </a:r>
            <a:endParaRPr lang="ko-KR" altLang="en-US" sz="7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4136" y="3690312"/>
            <a:ext cx="4870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MY </a:t>
            </a:r>
            <a:r>
              <a:rPr lang="en-US" altLang="ko-KR" sz="105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+  </a:t>
            </a:r>
            <a:r>
              <a:rPr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학생종합차트에서  </a:t>
            </a:r>
            <a:endParaRPr lang="en-US" altLang="ko-KR" sz="10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본인의 진로와 취업에 대한 목표와 인식에 대해 조사를 진행하고 </a:t>
            </a:r>
            <a:r>
              <a:rPr lang="ko-KR" altLang="en-US" sz="105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설정완료합니다</a:t>
            </a:r>
            <a:r>
              <a:rPr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. 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1189024" y="4038577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1189024" y="4371952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1189024" y="4705327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1189024" y="5038702"/>
            <a:ext cx="4509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1384648" y="7959401"/>
            <a:ext cx="901920" cy="360768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44136" y="7507052"/>
            <a:ext cx="4870368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접근방법</a:t>
            </a:r>
            <a:endParaRPr lang="en-US" altLang="ko-KR" sz="10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136468"/>
              </p:ext>
            </p:extLst>
          </p:nvPr>
        </p:nvGraphicFramePr>
        <p:xfrm>
          <a:off x="1236830" y="5669255"/>
          <a:ext cx="4644132" cy="6624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82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58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en-US" altLang="ko-KR" sz="9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MY </a:t>
                      </a:r>
                      <a:r>
                        <a:rPr lang="en-US" altLang="ko-KR" sz="9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SolDream</a:t>
                      </a:r>
                      <a:r>
                        <a:rPr lang="en-US" altLang="ko-KR" sz="9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+</a:t>
                      </a:r>
                      <a:endParaRPr lang="ko-KR" sz="100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9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나의 대학생활과 핵심역량 및 </a:t>
                      </a:r>
                      <a:r>
                        <a:rPr lang="ko-KR" altLang="en-US" sz="900" kern="100" dirty="0" err="1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진로활동</a:t>
                      </a:r>
                      <a:r>
                        <a:rPr lang="ko-KR" altLang="en-US" sz="900" kern="100" baseline="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관련 학생 이력종합차트 </a:t>
                      </a:r>
                      <a:endParaRPr lang="ko-KR" sz="100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8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508000" algn="l"/>
                        </a:tabLs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진로취업설정</a:t>
                      </a:r>
                      <a:endParaRPr lang="ko-KR" sz="100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Times New Roman" panose="02020603050405020304" pitchFamily="18" charset="0"/>
                        </a:rPr>
                        <a:t>진로와 취업에 대한 인식조사 </a:t>
                      </a:r>
                      <a:endParaRPr lang="ko-KR" sz="1000" kern="100" dirty="0"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2117" marR="62117" marT="0" marB="0" anchor="ctr"/>
                </a:tc>
                <a:extLst>
                  <a:ext uri="{0D108BD9-81ED-4DB2-BD59-A6C34878D82A}">
                    <a16:rowId xmlns:a16="http://schemas.microsoft.com/office/drawing/2014/main" val="3129347185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10708" y="5157141"/>
            <a:ext cx="4870368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메뉴 용어 설명</a:t>
            </a:r>
            <a:endParaRPr lang="en-US" altLang="ko-KR" sz="10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5052456" y="8019528"/>
            <a:ext cx="204684" cy="360768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952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1295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6358" t="6409" r="5562"/>
          <a:stretch/>
        </p:blipFill>
        <p:spPr>
          <a:xfrm>
            <a:off x="676995" y="2822936"/>
            <a:ext cx="4122515" cy="426530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2.1 </a:t>
            </a:r>
            <a:r>
              <a:rPr lang="ko-KR" altLang="en-US" dirty="0"/>
              <a:t>메인 화면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사용자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‘MY </a:t>
            </a:r>
            <a:r>
              <a:rPr lang="en-US" altLang="ko-KR" sz="1000" b="1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+’ 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버튼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또는 우측의 사람 아이콘을 클릭하여 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MY </a:t>
            </a:r>
            <a:r>
              <a:rPr lang="en-US" altLang="ko-KR" sz="1000" b="1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이동하여 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채용지원활동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서브 메뉴 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진로취업설정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ko-KR" altLang="en-US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클릭하면</a:t>
            </a:r>
            <a:r>
              <a:rPr lang="en-US" altLang="ko-KR" sz="10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52740" y="8223598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MY </a:t>
            </a:r>
            <a:r>
              <a:rPr lang="en-US" altLang="ko-KR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or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사람 아이콘          을 통해 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MY </a:t>
            </a:r>
            <a:r>
              <a:rPr lang="en-US" altLang="ko-KR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SolDream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+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이동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채용지원활동 의 서브 메뉴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‘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진로취업설정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＇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이동하여 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algn="l" defTabSz="1120414" rtl="0" eaLnBrk="1" fontAlgn="auto" latinLnBrk="1" hangingPunct="1">
              <a:spcBef>
                <a:spcPct val="20000"/>
              </a:spcBef>
              <a:spcAft>
                <a:spcPts val="800"/>
              </a:spcAft>
              <a:buClrTx/>
              <a:buSzTx/>
              <a:tabLst>
                <a:tab pos="180975" algn="l"/>
              </a:tabLst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ko-KR" altLang="en-US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본인의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희망 진로를 선택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인식조사 진행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995774" y="2810946"/>
            <a:ext cx="614080" cy="189214"/>
          </a:xfrm>
          <a:prstGeom prst="roundRect">
            <a:avLst>
              <a:gd name="adj" fmla="val 6882"/>
            </a:avLst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9" name="그룹 68"/>
          <p:cNvGrpSpPr/>
          <p:nvPr/>
        </p:nvGrpSpPr>
        <p:grpSpPr>
          <a:xfrm>
            <a:off x="1651902" y="2671330"/>
            <a:ext cx="273898" cy="265972"/>
            <a:chOff x="4932200" y="6636584"/>
            <a:chExt cx="273110" cy="271602"/>
          </a:xfrm>
        </p:grpSpPr>
        <p:sp>
          <p:nvSpPr>
            <p:cNvPr id="70" name="타원 69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932200" y="6636584"/>
              <a:ext cx="273110" cy="27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3946337" y="2718521"/>
            <a:ext cx="384583" cy="98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764" y="4600405"/>
            <a:ext cx="4693880" cy="332375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0" name="모서리가 둥근 직사각형 59"/>
          <p:cNvSpPr/>
          <p:nvPr/>
        </p:nvSpPr>
        <p:spPr>
          <a:xfrm>
            <a:off x="1585912" y="6816968"/>
            <a:ext cx="1061423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1709736" y="7269414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3" name="꺾인 연결선 12"/>
          <p:cNvCxnSpPr>
            <a:stCxn id="66" idx="2"/>
            <a:endCxn id="60" idx="1"/>
          </p:cNvCxnSpPr>
          <p:nvPr/>
        </p:nvCxnSpPr>
        <p:spPr>
          <a:xfrm rot="16200000" flipH="1">
            <a:off x="-621936" y="4924910"/>
            <a:ext cx="4132599" cy="283098"/>
          </a:xfrm>
          <a:prstGeom prst="bentConnector2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그룹 76"/>
          <p:cNvGrpSpPr/>
          <p:nvPr/>
        </p:nvGrpSpPr>
        <p:grpSpPr>
          <a:xfrm>
            <a:off x="1291130" y="7177731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81" name="모서리가 둥근 직사각형 80"/>
          <p:cNvSpPr/>
          <p:nvPr/>
        </p:nvSpPr>
        <p:spPr>
          <a:xfrm>
            <a:off x="4048005" y="2854423"/>
            <a:ext cx="205371" cy="189214"/>
          </a:xfrm>
          <a:prstGeom prst="roundRect">
            <a:avLst>
              <a:gd name="adj" fmla="val 6882"/>
            </a:avLst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86" name="그룹 85"/>
          <p:cNvGrpSpPr/>
          <p:nvPr/>
        </p:nvGrpSpPr>
        <p:grpSpPr>
          <a:xfrm>
            <a:off x="3864730" y="2670485"/>
            <a:ext cx="273898" cy="265972"/>
            <a:chOff x="4932200" y="6636584"/>
            <a:chExt cx="273110" cy="271602"/>
          </a:xfrm>
        </p:grpSpPr>
        <p:sp>
          <p:nvSpPr>
            <p:cNvPr id="87" name="타원 86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932200" y="6636584"/>
              <a:ext cx="273110" cy="27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9695" y="8197611"/>
            <a:ext cx="285750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61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2.2 </a:t>
            </a:r>
            <a:r>
              <a:rPr lang="ko-KR" altLang="en-US" dirty="0"/>
              <a:t>진로취업설정 </a:t>
            </a:r>
            <a:r>
              <a:rPr lang="en-US" altLang="ko-KR" dirty="0"/>
              <a:t>_ </a:t>
            </a:r>
            <a:r>
              <a:rPr lang="ko-KR" altLang="en-US" dirty="0"/>
              <a:t>일반기업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101482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희망분야를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전공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or ‘</a:t>
            </a:r>
            <a:r>
              <a:rPr lang="ko-KR" altLang="en-US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비전공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선택 가능 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기업종류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직종에 따른 직무를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지망까지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근무지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희망연봉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en-US" altLang="ko-KR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근무형태</a:t>
            </a:r>
            <a:r>
              <a:rPr kumimoji="0" lang="en-US" altLang="ko-KR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근무시간 선택</a:t>
            </a:r>
            <a:endParaRPr kumimoji="0" lang="en-US" altLang="ko-KR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회사선택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우선 고려사항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취업준비에 필요한 사항 선택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기타 선택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텍스트 입력 가능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인턴십희망에 대한 희망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비희망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선택 및 인턴십 종류 선택 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모든 항목을 선택 한 후 설정 완료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4" y="2793412"/>
            <a:ext cx="5711825" cy="404456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6" name="모서리가 둥근 직사각형 65"/>
          <p:cNvSpPr/>
          <p:nvPr/>
        </p:nvSpPr>
        <p:spPr>
          <a:xfrm>
            <a:off x="1992832" y="3801294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1989438" y="4091940"/>
            <a:ext cx="1379434" cy="235884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428925" y="4082525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1989438" y="4355444"/>
            <a:ext cx="4085194" cy="995269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625319" y="4218985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7" name="모서리가 둥근 직사각형 36"/>
          <p:cNvSpPr/>
          <p:nvPr/>
        </p:nvSpPr>
        <p:spPr>
          <a:xfrm>
            <a:off x="1989438" y="5376258"/>
            <a:ext cx="4085194" cy="485035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782110" y="5479640"/>
            <a:ext cx="263214" cy="253916"/>
            <a:chOff x="4932200" y="6636584"/>
            <a:chExt cx="262457" cy="259291"/>
          </a:xfrm>
        </p:grpSpPr>
        <p:sp>
          <p:nvSpPr>
            <p:cNvPr id="39" name="타원 38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1" name="모서리가 둥근 직사각형 40"/>
          <p:cNvSpPr/>
          <p:nvPr/>
        </p:nvSpPr>
        <p:spPr>
          <a:xfrm>
            <a:off x="1986359" y="5895999"/>
            <a:ext cx="4085194" cy="228800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795589" y="5879628"/>
            <a:ext cx="263214" cy="253916"/>
            <a:chOff x="4932200" y="6636584"/>
            <a:chExt cx="262457" cy="259291"/>
          </a:xfrm>
        </p:grpSpPr>
        <p:sp>
          <p:nvSpPr>
            <p:cNvPr id="43" name="타원 42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273918" y="6363618"/>
            <a:ext cx="263214" cy="253916"/>
            <a:chOff x="4932200" y="6636584"/>
            <a:chExt cx="262457" cy="259291"/>
          </a:xfrm>
        </p:grpSpPr>
        <p:sp>
          <p:nvSpPr>
            <p:cNvPr id="46" name="타원 45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dirty="0">
                  <a:solidFill>
                    <a:prstClr val="white"/>
                  </a:solidFill>
                  <a:latin typeface="맑은 고딕"/>
                  <a:ea typeface="맑은 고딕" panose="020B0503020000020004" pitchFamily="50" charset="-127"/>
                </a:rPr>
                <a:t>6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3409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6" y="2793412"/>
            <a:ext cx="5711824" cy="407665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2.3 </a:t>
            </a:r>
            <a:r>
              <a:rPr lang="ko-KR" altLang="en-US" dirty="0"/>
              <a:t>진뢰취업설정 </a:t>
            </a:r>
            <a:r>
              <a:rPr lang="en-US" altLang="ko-KR" dirty="0"/>
              <a:t>_ </a:t>
            </a:r>
            <a:r>
              <a:rPr lang="ko-KR" altLang="en-US" dirty="0"/>
              <a:t>공기업</a:t>
            </a:r>
            <a:r>
              <a:rPr lang="en-US" altLang="ko-KR" dirty="0"/>
              <a:t>(</a:t>
            </a:r>
            <a:r>
              <a:rPr lang="ko-KR" altLang="en-US" dirty="0"/>
              <a:t>공공기관포함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101482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공기업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공공기관포함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희망분야를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전공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or ‘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비전공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선택 가능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희망 공기업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</a:t>
            </a:r>
            <a:r>
              <a:rPr lang="en-US" altLang="ko-KR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직접 텍스트로 입력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기업종류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직종에 따른 직무를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지망까지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근무지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희망연봉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근무형태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근무시간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회사선택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우선 고려사항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취업준비에 필요한 사항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기타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텍스트 입력 가능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인턴십희망에 대한 희망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비희망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선택 및 인턴십 종류 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모든 항목을 선택 한 후 설정 완료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2832" y="3801294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1989438" y="4091940"/>
            <a:ext cx="1379434" cy="235884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428925" y="4082525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1989438" y="4355445"/>
            <a:ext cx="4085194" cy="219816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625319" y="4218985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7" name="모서리가 둥근 직사각형 36"/>
          <p:cNvSpPr/>
          <p:nvPr/>
        </p:nvSpPr>
        <p:spPr>
          <a:xfrm>
            <a:off x="1989438" y="4639700"/>
            <a:ext cx="4085194" cy="1221593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782110" y="5479640"/>
            <a:ext cx="263214" cy="253916"/>
            <a:chOff x="4932200" y="6636584"/>
            <a:chExt cx="262457" cy="259291"/>
          </a:xfrm>
        </p:grpSpPr>
        <p:sp>
          <p:nvSpPr>
            <p:cNvPr id="39" name="타원 38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1" name="모서리가 둥근 직사각형 40"/>
          <p:cNvSpPr/>
          <p:nvPr/>
        </p:nvSpPr>
        <p:spPr>
          <a:xfrm>
            <a:off x="1986359" y="5895999"/>
            <a:ext cx="4085194" cy="228800"/>
          </a:xfrm>
          <a:prstGeom prst="roundRect">
            <a:avLst>
              <a:gd name="adj" fmla="val 5351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795589" y="5879628"/>
            <a:ext cx="263214" cy="253916"/>
            <a:chOff x="4932200" y="6636584"/>
            <a:chExt cx="262457" cy="259291"/>
          </a:xfrm>
        </p:grpSpPr>
        <p:sp>
          <p:nvSpPr>
            <p:cNvPr id="43" name="타원 42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273918" y="6363618"/>
            <a:ext cx="263214" cy="253916"/>
            <a:chOff x="4932200" y="6636584"/>
            <a:chExt cx="262457" cy="259291"/>
          </a:xfrm>
        </p:grpSpPr>
        <p:sp>
          <p:nvSpPr>
            <p:cNvPr id="46" name="타원 45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6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4954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6" y="2793412"/>
            <a:ext cx="5680074" cy="397739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2.4 </a:t>
            </a:r>
            <a:r>
              <a:rPr lang="ko-KR" altLang="en-US" dirty="0"/>
              <a:t>진로취업설정 </a:t>
            </a:r>
            <a:r>
              <a:rPr lang="en-US" altLang="ko-KR" dirty="0"/>
              <a:t>_ </a:t>
            </a:r>
            <a:r>
              <a:rPr lang="ko-KR" altLang="en-US" dirty="0"/>
              <a:t>공무원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101482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공무원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 공무원 공채 준비를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lvl="0" indent="-228600">
              <a:spcBef>
                <a:spcPct val="20000"/>
              </a:spcBef>
              <a:spcAft>
                <a:spcPts val="800"/>
              </a:spcAft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 공무원 공채에 따른 해당 직무 선택  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spcBef>
                <a:spcPct val="20000"/>
              </a:spcBef>
              <a:spcAft>
                <a:spcPts val="800"/>
              </a:spcAft>
              <a:buFontTx/>
              <a:buAutoNum type="arabicPeriod"/>
              <a:tabLst>
                <a:tab pos="180975" algn="l"/>
              </a:tabLst>
              <a:defRPr/>
            </a:pP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선택 항목 외에 </a:t>
            </a:r>
            <a:r>
              <a:rPr lang="ko-KR" altLang="en-US" sz="10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직무군을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텍스트로 직접 입력 가능 </a:t>
            </a: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모든 항목을 선택 한 후 설정 완료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2832" y="3801294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2780602" y="4144085"/>
            <a:ext cx="828782" cy="869239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628298" y="4084491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4139635" y="4100348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5756926" y="4811188"/>
            <a:ext cx="263214" cy="253916"/>
            <a:chOff x="4932200" y="6636584"/>
            <a:chExt cx="262457" cy="259291"/>
          </a:xfrm>
        </p:grpSpPr>
        <p:sp>
          <p:nvSpPr>
            <p:cNvPr id="39" name="타원 38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632478" y="4305245"/>
            <a:ext cx="1219059" cy="2214818"/>
            <a:chOff x="2425989" y="4432915"/>
            <a:chExt cx="2259085" cy="3540213"/>
          </a:xfrm>
        </p:grpSpPr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25989" y="4432915"/>
              <a:ext cx="883200" cy="992623"/>
            </a:xfrm>
            <a:prstGeom prst="rect">
              <a:avLst/>
            </a:prstGeom>
          </p:spPr>
        </p:pic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88811" y="5701467"/>
              <a:ext cx="699520" cy="1273127"/>
            </a:xfrm>
            <a:prstGeom prst="rect">
              <a:avLst/>
            </a:prstGeom>
          </p:spPr>
        </p:pic>
        <p:pic>
          <p:nvPicPr>
            <p:cNvPr id="50" name="그림 4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28662" y="7256324"/>
              <a:ext cx="677850" cy="716804"/>
            </a:xfrm>
            <a:prstGeom prst="rect">
              <a:avLst/>
            </a:prstGeom>
          </p:spPr>
        </p:pic>
        <p:pic>
          <p:nvPicPr>
            <p:cNvPr id="51" name="그림 5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89906" y="5708452"/>
              <a:ext cx="639605" cy="1676799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</p:pic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34584" y="5714210"/>
              <a:ext cx="650490" cy="201007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</p:pic>
      </p:grpSp>
      <p:sp>
        <p:nvSpPr>
          <p:cNvPr id="53" name="모서리가 둥근 직사각형 52"/>
          <p:cNvSpPr/>
          <p:nvPr/>
        </p:nvSpPr>
        <p:spPr>
          <a:xfrm>
            <a:off x="3601919" y="4139066"/>
            <a:ext cx="1367038" cy="2437390"/>
          </a:xfrm>
          <a:prstGeom prst="roundRect">
            <a:avLst>
              <a:gd name="adj" fmla="val 5024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2235164" y="4500687"/>
            <a:ext cx="263214" cy="253916"/>
            <a:chOff x="4932200" y="6636584"/>
            <a:chExt cx="262457" cy="259291"/>
          </a:xfrm>
        </p:grpSpPr>
        <p:sp>
          <p:nvSpPr>
            <p:cNvPr id="55" name="타원 5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596929" y="4996227"/>
            <a:ext cx="513282" cy="1384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" dirty="0"/>
              <a:t>▼ </a:t>
            </a:r>
            <a:r>
              <a:rPr lang="en-US" altLang="ko-KR" sz="300" dirty="0"/>
              <a:t>5</a:t>
            </a:r>
            <a:r>
              <a:rPr lang="ko-KR" altLang="en-US" sz="300" dirty="0"/>
              <a:t>급 기술직 공채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649322" y="5918833"/>
            <a:ext cx="45397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" dirty="0"/>
              <a:t>▼ 외교관</a:t>
            </a:r>
            <a:endParaRPr lang="en-US" altLang="ko-KR" sz="300" dirty="0"/>
          </a:p>
          <a:p>
            <a:r>
              <a:rPr lang="ko-KR" altLang="en-US" sz="300" dirty="0"/>
              <a:t>후보자선발시험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012311" y="4999648"/>
            <a:ext cx="385042" cy="1384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" dirty="0"/>
              <a:t>▼ </a:t>
            </a:r>
            <a:r>
              <a:rPr lang="en-US" altLang="ko-KR" sz="300" dirty="0"/>
              <a:t>7</a:t>
            </a:r>
            <a:r>
              <a:rPr lang="ko-KR" altLang="en-US" sz="300" dirty="0"/>
              <a:t>급 공채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410098" y="5001223"/>
            <a:ext cx="526106" cy="1384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" dirty="0"/>
              <a:t>▼ </a:t>
            </a:r>
            <a:r>
              <a:rPr lang="en-US" altLang="ko-KR" sz="300" dirty="0"/>
              <a:t>9</a:t>
            </a:r>
            <a:r>
              <a:rPr lang="ko-KR" altLang="en-US" sz="300" dirty="0"/>
              <a:t>급 공채 선택 시</a:t>
            </a:r>
          </a:p>
        </p:txBody>
      </p:sp>
    </p:spTree>
    <p:extLst>
      <p:ext uri="{BB962C8B-B14F-4D97-AF65-F5344CB8AC3E}">
        <p14:creationId xmlns:p14="http://schemas.microsoft.com/office/powerpoint/2010/main" val="2365972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6" y="2803381"/>
            <a:ext cx="5680074" cy="4077546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2.5 </a:t>
            </a:r>
            <a:r>
              <a:rPr lang="ko-KR" altLang="en-US" dirty="0"/>
              <a:t>진로취업설정 </a:t>
            </a:r>
            <a:r>
              <a:rPr lang="en-US" altLang="ko-KR" dirty="0"/>
              <a:t>_ </a:t>
            </a:r>
            <a:r>
              <a:rPr lang="ko-KR" altLang="en-US" dirty="0"/>
              <a:t>해외취업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101482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해외취업으로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국가 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직종을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지망까지 선택하고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해당 직무에 대한 직무를 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인턴십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희망여부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선택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en-US" altLang="ko-KR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인턴십 종류 선택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그 외 해당사항 비고에 명기하고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설정완료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2832" y="3863210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2780602" y="4144085"/>
            <a:ext cx="588270" cy="267763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20563" y="4136626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537356" y="4398840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5773992" y="5375791"/>
            <a:ext cx="263214" cy="253916"/>
            <a:chOff x="4932200" y="6636584"/>
            <a:chExt cx="262457" cy="259291"/>
          </a:xfrm>
        </p:grpSpPr>
        <p:sp>
          <p:nvSpPr>
            <p:cNvPr id="39" name="타원 38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53" name="모서리가 둥근 직사각형 52"/>
          <p:cNvSpPr/>
          <p:nvPr/>
        </p:nvSpPr>
        <p:spPr>
          <a:xfrm>
            <a:off x="2792611" y="4450496"/>
            <a:ext cx="3095921" cy="181907"/>
          </a:xfrm>
          <a:prstGeom prst="roundRect">
            <a:avLst>
              <a:gd name="adj" fmla="val 5024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2549743" y="4652756"/>
            <a:ext cx="263214" cy="253916"/>
            <a:chOff x="4932200" y="6636584"/>
            <a:chExt cx="262457" cy="259291"/>
          </a:xfrm>
        </p:grpSpPr>
        <p:sp>
          <p:nvSpPr>
            <p:cNvPr id="55" name="타원 5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9919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277" y="2803381"/>
            <a:ext cx="5695123" cy="4123591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2.6 </a:t>
            </a:r>
            <a:r>
              <a:rPr lang="ko-KR" altLang="en-US" dirty="0"/>
              <a:t>진로취업설정 </a:t>
            </a:r>
            <a:r>
              <a:rPr lang="en-US" altLang="ko-KR" dirty="0"/>
              <a:t>_ </a:t>
            </a:r>
            <a:r>
              <a:rPr lang="ko-KR" altLang="en-US" dirty="0"/>
              <a:t>진학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101482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진학으로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구분에 따른 진학 종류 선택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비고란에 해당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진학종류에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구체적인 내용 텍스트로 직접 이력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설정완료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2832" y="3863210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2780602" y="4144085"/>
            <a:ext cx="648398" cy="869240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20563" y="4136626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537356" y="4398840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5773992" y="4886367"/>
            <a:ext cx="263214" cy="253916"/>
            <a:chOff x="4932200" y="6636584"/>
            <a:chExt cx="262457" cy="259291"/>
          </a:xfrm>
        </p:grpSpPr>
        <p:sp>
          <p:nvSpPr>
            <p:cNvPr id="55" name="타원 5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8006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2815070"/>
            <a:ext cx="5664157" cy="400189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3426" y="766112"/>
            <a:ext cx="5822230" cy="310842"/>
          </a:xfrm>
        </p:spPr>
        <p:txBody>
          <a:bodyPr/>
          <a:lstStyle/>
          <a:p>
            <a:r>
              <a:rPr lang="en-US" altLang="ko-KR" dirty="0"/>
              <a:t>2.7 </a:t>
            </a:r>
            <a:r>
              <a:rPr lang="ko-KR" altLang="en-US" dirty="0"/>
              <a:t>진로취업설정 </a:t>
            </a:r>
            <a:r>
              <a:rPr lang="en-US" altLang="ko-KR" dirty="0"/>
              <a:t>_ </a:t>
            </a:r>
            <a:r>
              <a:rPr lang="ko-KR" altLang="en-US" dirty="0"/>
              <a:t>창업 및 기타 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E8DB1-5999-4C55-9CB5-6539E3C5D691}" type="slidenum">
              <a:rPr kumimoji="0" lang="ko-KR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56655" y="241918"/>
            <a:ext cx="12474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1.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44A4BD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시스템 초기화면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63575" y="1465576"/>
            <a:ext cx="5711825" cy="875391"/>
          </a:xfrm>
          <a:prstGeom prst="roundRect">
            <a:avLst>
              <a:gd name="adj" fmla="val 4747"/>
            </a:avLst>
          </a:prstGeom>
          <a:solidFill>
            <a:srgbClr val="F6F6F0"/>
          </a:solidFill>
          <a:ln w="3175">
            <a:solidFill>
              <a:srgbClr val="44A4B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사용자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화면의 상단 좌우의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버튼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또는 우측의 사람 아이콘을 클릭하여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MY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SolDream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+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으로 이동하여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채용지원활동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 서브 메뉴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‘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진로취업설정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’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을 클릭하면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0" marR="0" lvl="0" indent="0" algn="l" defTabSz="1120414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학생들의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진로취업에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대한 의식조사를 실시하는 화면으로 이동할 수 있습니다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733426" y="7847881"/>
            <a:ext cx="5584560" cy="772927"/>
          </a:xfrm>
          <a:prstGeom prst="rect">
            <a:avLst/>
          </a:prstGeom>
        </p:spPr>
        <p:txBody>
          <a:bodyPr vert="horz" lIns="112041" tIns="56021" rIns="112041" bIns="56021" rtlCol="0">
            <a:noAutofit/>
          </a:bodyPr>
          <a:lstStyle/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희망진로를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창업으로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비고란에 해당 창업관련 구체적인 내용 텍스트로 직접 이력 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설정완료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228600" marR="0" lvl="0" indent="-22860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AutoNum type="arabicPeriod"/>
              <a:tabLst>
                <a:tab pos="180975" algn="l"/>
              </a:tabLst>
              <a:defRPr/>
            </a:pPr>
            <a:endParaRPr lang="en-US" altLang="ko-KR" sz="10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algn="l" defTabSz="1120414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tabLst>
                <a:tab pos="180975" algn="l"/>
              </a:tabLst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※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기타 부분도 동일함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2832" y="3863210"/>
            <a:ext cx="3604170" cy="250892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95326" y="5582855"/>
            <a:ext cx="1009649" cy="631582"/>
          </a:xfrm>
          <a:prstGeom prst="roundRect">
            <a:avLst>
              <a:gd name="adj" fmla="val 6882"/>
            </a:avLst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785934" y="6040067"/>
            <a:ext cx="488128" cy="150558"/>
          </a:xfrm>
          <a:prstGeom prst="roundRect">
            <a:avLst>
              <a:gd name="adj" fmla="val 6882"/>
            </a:avLst>
          </a:prstGeom>
          <a:noFill/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5625319" y="3823814"/>
            <a:ext cx="263214" cy="253916"/>
            <a:chOff x="4932200" y="6636584"/>
            <a:chExt cx="262457" cy="259291"/>
          </a:xfrm>
        </p:grpSpPr>
        <p:sp>
          <p:nvSpPr>
            <p:cNvPr id="78" name="타원 77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2780602" y="4144085"/>
            <a:ext cx="2816400" cy="268981"/>
          </a:xfrm>
          <a:prstGeom prst="roundRect">
            <a:avLst>
              <a:gd name="adj" fmla="val 688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12041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200" b="0" i="0" u="none" strike="noStrike" kern="1200" cap="none" spc="0" normalizeH="0" baseline="0" noProof="0">
              <a:ln w="952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20563" y="4136626"/>
            <a:ext cx="263214" cy="253916"/>
            <a:chOff x="4932200" y="6636584"/>
            <a:chExt cx="262457" cy="259291"/>
          </a:xfrm>
        </p:grpSpPr>
        <p:sp>
          <p:nvSpPr>
            <p:cNvPr id="31" name="타원 30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5782843" y="4626453"/>
            <a:ext cx="263214" cy="253916"/>
            <a:chOff x="4932200" y="6636584"/>
            <a:chExt cx="262457" cy="259291"/>
          </a:xfrm>
        </p:grpSpPr>
        <p:sp>
          <p:nvSpPr>
            <p:cNvPr id="35" name="타원 34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6" name="직사각형 5"/>
          <p:cNvSpPr/>
          <p:nvPr/>
        </p:nvSpPr>
        <p:spPr>
          <a:xfrm>
            <a:off x="2743454" y="4880369"/>
            <a:ext cx="1046314" cy="433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002" y="6998839"/>
            <a:ext cx="3787599" cy="73370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grpSp>
        <p:nvGrpSpPr>
          <p:cNvPr id="27" name="그룹 26"/>
          <p:cNvGrpSpPr/>
          <p:nvPr/>
        </p:nvGrpSpPr>
        <p:grpSpPr>
          <a:xfrm>
            <a:off x="5643194" y="7046158"/>
            <a:ext cx="263214" cy="253916"/>
            <a:chOff x="4932200" y="6636584"/>
            <a:chExt cx="262457" cy="259291"/>
          </a:xfrm>
        </p:grpSpPr>
        <p:sp>
          <p:nvSpPr>
            <p:cNvPr id="33" name="타원 32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179773" y="7247407"/>
            <a:ext cx="263214" cy="253916"/>
            <a:chOff x="4932200" y="6636584"/>
            <a:chExt cx="262457" cy="259291"/>
          </a:xfrm>
        </p:grpSpPr>
        <p:sp>
          <p:nvSpPr>
            <p:cNvPr id="39" name="타원 38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5256655" y="7452764"/>
            <a:ext cx="263214" cy="253916"/>
            <a:chOff x="4932200" y="6636584"/>
            <a:chExt cx="262457" cy="259291"/>
          </a:xfrm>
        </p:grpSpPr>
        <p:sp>
          <p:nvSpPr>
            <p:cNvPr id="42" name="타원 41"/>
            <p:cNvSpPr/>
            <p:nvPr/>
          </p:nvSpPr>
          <p:spPr>
            <a:xfrm>
              <a:off x="4973475" y="6681034"/>
              <a:ext cx="180975" cy="1809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932200" y="6636584"/>
              <a:ext cx="262457" cy="2592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12041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endPara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9851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21320</TotalTime>
  <Words>986</Words>
  <Application>Microsoft Office PowerPoint</Application>
  <PresentationFormat>A4 용지(210x297mm)</PresentationFormat>
  <Paragraphs>181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2" baseType="lpstr">
      <vt:lpstr>굴림</vt:lpstr>
      <vt:lpstr>나눔고딕</vt:lpstr>
      <vt:lpstr>나눔고딕 ExtraBold</vt:lpstr>
      <vt:lpstr>나눔바른고딕</vt:lpstr>
      <vt:lpstr>맑은 고딕</vt:lpstr>
      <vt:lpstr>Arial</vt:lpstr>
      <vt:lpstr>Tahoma</vt:lpstr>
      <vt:lpstr>Times New Roman</vt:lpstr>
      <vt:lpstr>Wingdings</vt:lpstr>
      <vt:lpstr>Office 테마</vt:lpstr>
      <vt:lpstr>PowerPoint 프레젠테이션</vt:lpstr>
      <vt:lpstr>목차</vt:lpstr>
      <vt:lpstr>1  시스템 초기화면</vt:lpstr>
      <vt:lpstr>1.1 통합로그인 화면</vt:lpstr>
      <vt:lpstr>2  진로취업설정</vt:lpstr>
      <vt:lpstr>2.1 메인 화면</vt:lpstr>
      <vt:lpstr>2.2 진로취업설정 _ 일반기업 </vt:lpstr>
      <vt:lpstr>2.3 진뢰취업설정 _ 공기업(공공기관포함) </vt:lpstr>
      <vt:lpstr>2.4 진로취업설정 _ 공무원 </vt:lpstr>
      <vt:lpstr>2.5 진로취업설정 _ 해외취업 </vt:lpstr>
      <vt:lpstr>2.6 진로취업설정 _ 진학 </vt:lpstr>
      <vt:lpstr>2.7 진로취업설정 _ 창업 및 기타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Administrator</cp:lastModifiedBy>
  <cp:revision>1327</cp:revision>
  <cp:lastPrinted>2013-08-06T07:16:08Z</cp:lastPrinted>
  <dcterms:created xsi:type="dcterms:W3CDTF">2008-12-11T01:18:17Z</dcterms:created>
  <dcterms:modified xsi:type="dcterms:W3CDTF">2024-08-26T05:41:28Z</dcterms:modified>
</cp:coreProperties>
</file>